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1"/>
    <p:sldMasterId id="2147483756" r:id="rId2"/>
    <p:sldMasterId id="2147483757" r:id="rId3"/>
    <p:sldMasterId id="2147483758" r:id="rId4"/>
    <p:sldMasterId id="2147483765" r:id="rId5"/>
  </p:sldMasterIdLst>
  <p:notesMasterIdLst>
    <p:notesMasterId r:id="rId16"/>
  </p:notesMasterIdLst>
  <p:sldIdLst>
    <p:sldId id="357" r:id="rId6"/>
    <p:sldId id="310" r:id="rId7"/>
    <p:sldId id="358" r:id="rId8"/>
    <p:sldId id="359" r:id="rId9"/>
    <p:sldId id="360" r:id="rId10"/>
    <p:sldId id="256" r:id="rId11"/>
    <p:sldId id="311" r:id="rId12"/>
    <p:sldId id="353" r:id="rId13"/>
    <p:sldId id="281" r:id="rId14"/>
    <p:sldId id="289" r:id="rId15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385" userDrawn="1">
          <p15:clr>
            <a:srgbClr val="A4A3A4"/>
          </p15:clr>
        </p15:guide>
        <p15:guide id="4" orient="horz" pos="1117" userDrawn="1">
          <p15:clr>
            <a:srgbClr val="A4A3A4"/>
          </p15:clr>
        </p15:guide>
        <p15:guide id="5" pos="4921" userDrawn="1">
          <p15:clr>
            <a:srgbClr val="A4A3A4"/>
          </p15:clr>
        </p15:guide>
        <p15:guide id="6" pos="15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in Pierce" initials="CP" lastIdx="10" clrIdx="0">
    <p:extLst>
      <p:ext uri="{19B8F6BF-5375-455C-9EA6-DF929625EA0E}">
        <p15:presenceInfo xmlns:p15="http://schemas.microsoft.com/office/powerpoint/2012/main" userId="S::Colin.Pierce@redmayne.co.uk::f421c03a-bc0d-4266-865f-c7da592ceae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741"/>
    <a:srgbClr val="F7A933"/>
    <a:srgbClr val="5C5C5B"/>
    <a:srgbClr val="C9A160"/>
    <a:srgbClr val="DFC8A5"/>
    <a:srgbClr val="B8B7B7"/>
    <a:srgbClr val="FBD49B"/>
    <a:srgbClr val="434345"/>
    <a:srgbClr val="B8B8B7"/>
    <a:srgbClr val="FCDC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77"/>
    <p:restoredTop sz="96357" autoAdjust="0"/>
  </p:normalViewPr>
  <p:slideViewPr>
    <p:cSldViewPr snapToGrid="0" snapToObjects="1" showGuides="1">
      <p:cViewPr varScale="1">
        <p:scale>
          <a:sx n="72" d="100"/>
          <a:sy n="72" d="100"/>
        </p:scale>
        <p:origin x="1584" y="66"/>
      </p:cViewPr>
      <p:guideLst>
        <p:guide orient="horz" pos="2160"/>
        <p:guide pos="2880"/>
        <p:guide pos="385"/>
        <p:guide orient="horz" pos="1117"/>
        <p:guide pos="4921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9D33B-B85F-0E4B-9BD6-9008A41B8FBD}" type="datetimeFigureOut">
              <a:rPr lang="en-US" smtClean="0"/>
              <a:t>9/8/2020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198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DD113-6DAB-0144-BF50-F28DF437D0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9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100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507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731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68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315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10) Any Questions Slide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Text box placed 65mm from top of slide and centred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/>
              <a:t>Text is Georgia 80pt in RB Citrine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Background colour is RB Grey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There should be no requirement to edit this slide.</a:t>
            </a:r>
            <a:endParaRPr lang="en-GB" sz="1200" dirty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907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11) Thank</a:t>
            </a:r>
            <a:r>
              <a:rPr lang="en-GB" b="1" baseline="0" dirty="0"/>
              <a:t> You Slide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Text box placed 65mm from top of slide and centred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baseline="0" dirty="0"/>
              <a:t>Text is Georgia 80pt in RB Citrine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Background colour is RB Grey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Placement of the footer is fixed – please do not amend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aseline="0" dirty="0">
                <a:latin typeface="Georgia" pitchFamily="18" charset="0"/>
              </a:rPr>
              <a:t>There should be no requirement to edit this slide.</a:t>
            </a:r>
            <a:endParaRPr lang="en-GB" sz="1200" dirty="0">
              <a:latin typeface="Georgia" pitchFamily="18" charset="0"/>
            </a:endParaRPr>
          </a:p>
          <a:p>
            <a:endParaRPr lang="en-GB" b="1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DD113-6DAB-0144-BF50-F28DF437D09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9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936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535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9610B-47CF-4D0D-9ECB-4AFB6BD165A2}" type="datetimeFigureOut">
              <a:rPr lang="en-GB" smtClean="0"/>
              <a:t>08/09/2020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3B5-63C5-4215-9EB8-1F950AB8C5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353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emf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55966" cy="6858000"/>
          </a:xfrm>
          <a:prstGeom prst="rect">
            <a:avLst/>
          </a:prstGeom>
          <a:solidFill>
            <a:srgbClr val="5C5C5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519" y="286769"/>
            <a:ext cx="1548927" cy="11063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157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754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994401"/>
            <a:ext cx="9144000" cy="863600"/>
          </a:xfrm>
          <a:prstGeom prst="rect">
            <a:avLst/>
          </a:prstGeom>
          <a:solidFill>
            <a:srgbClr val="5C5C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008" y="6109784"/>
            <a:ext cx="857520" cy="6125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574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5579">
          <p15:clr>
            <a:srgbClr val="F26B43"/>
          </p15:clr>
        </p15:guide>
        <p15:guide id="4" orient="horz" pos="550">
          <p15:clr>
            <a:srgbClr val="F26B43"/>
          </p15:clr>
        </p15:guide>
        <p15:guide id="5" pos="4921">
          <p15:clr>
            <a:srgbClr val="F26B43"/>
          </p15:clr>
        </p15:guide>
        <p15:guide id="6" pos="181">
          <p15:clr>
            <a:srgbClr val="F26B43"/>
          </p15:clr>
        </p15:guide>
        <p15:guide id="7" pos="36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994401"/>
            <a:ext cx="9144000" cy="863600"/>
          </a:xfrm>
          <a:prstGeom prst="rect">
            <a:avLst/>
          </a:prstGeom>
          <a:solidFill>
            <a:srgbClr val="5C5C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008" y="6109784"/>
            <a:ext cx="857520" cy="6125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9144000" cy="59944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08885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5579">
          <p15:clr>
            <a:srgbClr val="F26B43"/>
          </p15:clr>
        </p15:guide>
        <p15:guide id="4" orient="horz" pos="550">
          <p15:clr>
            <a:srgbClr val="F26B43"/>
          </p15:clr>
        </p15:guide>
        <p15:guide id="5" pos="4921">
          <p15:clr>
            <a:srgbClr val="F26B43"/>
          </p15:clr>
        </p15:guide>
        <p15:guide id="6" pos="181">
          <p15:clr>
            <a:srgbClr val="F26B43"/>
          </p15:clr>
        </p15:guide>
        <p15:guide id="7" pos="363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5994401"/>
            <a:ext cx="9144000" cy="863600"/>
          </a:xfrm>
          <a:prstGeom prst="rect">
            <a:avLst/>
          </a:prstGeom>
          <a:solidFill>
            <a:srgbClr val="5C5C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008" y="6109784"/>
            <a:ext cx="857520" cy="61251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 userDrawn="1"/>
        </p:nvSpPr>
        <p:spPr>
          <a:xfrm>
            <a:off x="0" y="0"/>
            <a:ext cx="9144000" cy="5994401"/>
          </a:xfrm>
          <a:prstGeom prst="rect">
            <a:avLst/>
          </a:prstGeom>
          <a:solidFill>
            <a:srgbClr val="FFFB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3828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  <p15:guide id="3" pos="5579">
          <p15:clr>
            <a:srgbClr val="F26B43"/>
          </p15:clr>
        </p15:guide>
        <p15:guide id="4" orient="horz" pos="550">
          <p15:clr>
            <a:srgbClr val="F26B43"/>
          </p15:clr>
        </p15:guide>
        <p15:guide id="5" pos="4921">
          <p15:clr>
            <a:srgbClr val="F26B43"/>
          </p15:clr>
        </p15:guide>
        <p15:guide id="6" pos="181">
          <p15:clr>
            <a:srgbClr val="F26B43"/>
          </p15:clr>
        </p15:guide>
        <p15:guide id="7" pos="363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55966" cy="6858000"/>
          </a:xfrm>
          <a:prstGeom prst="rect">
            <a:avLst/>
          </a:prstGeom>
          <a:solidFill>
            <a:srgbClr val="5C5C5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4875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340000"/>
            <a:ext cx="9144000" cy="1655762"/>
          </a:xfrm>
          <a:prstGeom prst="rect">
            <a:avLst/>
          </a:prstGeom>
        </p:spPr>
        <p:txBody>
          <a:bodyPr anchor="ctr" anchorCtr="0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5400" dirty="0">
                <a:solidFill>
                  <a:srgbClr val="F7A933"/>
                </a:solidFill>
                <a:latin typeface="Georgia" charset="0"/>
                <a:ea typeface="Georgia" charset="0"/>
                <a:cs typeface="Georgia" charset="0"/>
              </a:rPr>
              <a:t>The New Normal For Investing</a:t>
            </a:r>
            <a:endParaRPr lang="en-US" sz="5400" dirty="0">
              <a:solidFill>
                <a:srgbClr val="FAB741"/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9DBBF70-7FC3-46C3-AA4E-5CFD76240C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4856931"/>
            <a:ext cx="2895600" cy="7808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558312-C54D-4B4E-BF79-6F508A063765}"/>
              </a:ext>
            </a:extLst>
          </p:cNvPr>
          <p:cNvSpPr txBox="1"/>
          <p:nvPr/>
        </p:nvSpPr>
        <p:spPr>
          <a:xfrm>
            <a:off x="0" y="4200936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altLang="en-US" sz="2800" dirty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rPr>
              <a:t>Presented by Morven Whyte, in partnership with       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endParaRPr lang="en-GB" altLang="en-US" sz="2800" dirty="0">
              <a:solidFill>
                <a:schemeClr val="bg1"/>
              </a:solidFill>
              <a:latin typeface="Georgia" charset="0"/>
              <a:ea typeface="Georgia" charset="0"/>
              <a:cs typeface="Georgia" charset="0"/>
            </a:endParaRPr>
          </a:p>
          <a:p>
            <a:pPr algn="ctr">
              <a:spcBef>
                <a:spcPct val="0"/>
              </a:spcBef>
            </a:pPr>
            <a:endParaRPr lang="en-GB" sz="2800" dirty="0">
              <a:solidFill>
                <a:schemeClr val="bg1"/>
              </a:solidFill>
              <a:latin typeface="Georgia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GB" sz="2800" dirty="0">
                <a:solidFill>
                  <a:schemeClr val="bg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t>The seminar will start promptly at 2pm.</a:t>
            </a:r>
            <a:endParaRPr lang="en-US" sz="2800" dirty="0">
              <a:solidFill>
                <a:schemeClr val="bg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87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340000"/>
            <a:ext cx="9144000" cy="112091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Thank you</a:t>
            </a:r>
          </a:p>
        </p:txBody>
      </p:sp>
      <p:sp>
        <p:nvSpPr>
          <p:cNvPr id="3" name="Rectangle 2"/>
          <p:cNvSpPr/>
          <p:nvPr/>
        </p:nvSpPr>
        <p:spPr>
          <a:xfrm>
            <a:off x="-11151" y="6010508"/>
            <a:ext cx="9180000" cy="8474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0" y="6010508"/>
            <a:ext cx="9143999" cy="847492"/>
          </a:xfrm>
          <a:prstGeom prst="rect">
            <a:avLst/>
          </a:prstGeom>
          <a:noFill/>
        </p:spPr>
        <p:txBody>
          <a:bodyPr lIns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000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     Redmayne Bentley </a:t>
            </a:r>
            <a:r>
              <a:rPr lang="en-GB" sz="800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LLP</a:t>
            </a:r>
            <a:r>
              <a:rPr lang="en-GB" sz="1000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 </a:t>
            </a:r>
            <a:r>
              <a:rPr lang="en-GB" sz="1000" b="1" dirty="0">
                <a:solidFill>
                  <a:srgbClr val="F7A933"/>
                </a:solidFill>
                <a:latin typeface="Georgia" charset="0"/>
                <a:ea typeface="Georgia" charset="0"/>
                <a:cs typeface="Georgia" charset="0"/>
              </a:rPr>
              <a:t>|</a:t>
            </a:r>
            <a:r>
              <a:rPr lang="en-GB" sz="1000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 Authorised and Regulated by the Financial Conduct Authority </a:t>
            </a:r>
            <a:r>
              <a:rPr lang="en-GB" sz="1000" dirty="0">
                <a:solidFill>
                  <a:prstClr val="white"/>
                </a:solidFill>
                <a:latin typeface="Georgia" charset="0"/>
                <a:ea typeface="Georgia" charset="0"/>
                <a:cs typeface="Georgia" charset="0"/>
              </a:rPr>
              <a:t>|</a:t>
            </a:r>
            <a:r>
              <a:rPr lang="en-GB" sz="1000" b="1" dirty="0">
                <a:solidFill>
                  <a:srgbClr val="F7A933"/>
                </a:solidFill>
                <a:latin typeface="Georgia" charset="0"/>
                <a:ea typeface="Georgia" charset="0"/>
                <a:cs typeface="Georgia" charset="0"/>
              </a:rPr>
              <a:t>| </a:t>
            </a:r>
            <a:r>
              <a:rPr lang="en-GB" sz="1000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Members of the London Stock Exchange                 </a:t>
            </a:r>
            <a:r>
              <a:rPr lang="en-GB" sz="1000" b="1" dirty="0">
                <a:solidFill>
                  <a:srgbClr val="5C5C5B"/>
                </a:solidFill>
                <a:latin typeface="Georgia" charset="0"/>
                <a:ea typeface="Georgia" charset="0"/>
                <a:cs typeface="Georgia" charset="0"/>
              </a:rPr>
              <a:t>redmayne.co.uk</a:t>
            </a:r>
            <a:endParaRPr lang="en-US" sz="1000" b="1" dirty="0">
              <a:solidFill>
                <a:srgbClr val="5C5C5B"/>
              </a:solidFill>
              <a:latin typeface="Georgia" charset="0"/>
              <a:ea typeface="Georgia" charset="0"/>
              <a:cs typeface="Georg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25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999" y="1729176"/>
            <a:ext cx="8062218" cy="3948813"/>
          </a:xfrm>
          <a:prstGeom prst="rect">
            <a:avLst/>
          </a:prstGeom>
          <a:noFill/>
        </p:spPr>
        <p:txBody>
          <a:bodyPr wrap="square" lIns="0" tIns="0" rIns="0" bIns="0" numCol="1" rtlCol="0">
            <a:noAutofit/>
          </a:bodyPr>
          <a:lstStyle/>
          <a:p>
            <a:pPr marL="12700"/>
            <a:r>
              <a:rPr lang="en-GB" b="1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Introduction to Redmayne Bentley </a:t>
            </a:r>
          </a:p>
          <a:p>
            <a:pPr marL="12700"/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Ian Barr </a:t>
            </a:r>
            <a:r>
              <a:rPr lang="en-GB" b="1" dirty="0">
                <a:solidFill>
                  <a:srgbClr val="FAB741"/>
                </a:solidFill>
                <a:latin typeface="Georgia" panose="02040502050405020303" pitchFamily="18" charset="0"/>
                <a:cs typeface="JohnstonITC-Medium"/>
              </a:rPr>
              <a:t>|</a:t>
            </a: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 Financial Services Manager </a:t>
            </a:r>
            <a:r>
              <a:rPr lang="en-GB" b="1" dirty="0">
                <a:solidFill>
                  <a:srgbClr val="FAB741"/>
                </a:solidFill>
                <a:latin typeface="Georgia" panose="02040502050405020303" pitchFamily="18" charset="0"/>
                <a:cs typeface="JohnstonITC-Medium"/>
              </a:rPr>
              <a:t>|</a:t>
            </a: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 Walker Dunnett – 5 mins</a:t>
            </a:r>
          </a:p>
          <a:p>
            <a:pPr marL="12700"/>
            <a:endParaRPr lang="en-GB" sz="1000" dirty="0">
              <a:solidFill>
                <a:srgbClr val="5C5C5B"/>
              </a:solidFill>
              <a:latin typeface="Georgia" panose="02040502050405020303" pitchFamily="18" charset="0"/>
              <a:cs typeface="JohnstonITC-Medium"/>
            </a:endParaRPr>
          </a:p>
          <a:p>
            <a:pPr marL="12700"/>
            <a:r>
              <a:rPr lang="en-GB" b="1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Market Analysis &amp; Strategy </a:t>
            </a:r>
          </a:p>
          <a:p>
            <a:pPr marL="12700"/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Morven Whyte </a:t>
            </a:r>
            <a:r>
              <a:rPr lang="en-GB" b="1" dirty="0">
                <a:solidFill>
                  <a:srgbClr val="FAB741"/>
                </a:solidFill>
                <a:latin typeface="Georgia" panose="02040502050405020303" pitchFamily="18" charset="0"/>
                <a:cs typeface="JohnstonITC-Medium"/>
              </a:rPr>
              <a:t>|</a:t>
            </a: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 Investment Manager </a:t>
            </a:r>
            <a:r>
              <a:rPr lang="en-GB" b="1" dirty="0">
                <a:solidFill>
                  <a:srgbClr val="FAB741"/>
                </a:solidFill>
                <a:latin typeface="Georgia" panose="02040502050405020303" pitchFamily="18" charset="0"/>
                <a:cs typeface="JohnstonITC-Medium"/>
              </a:rPr>
              <a:t>|</a:t>
            </a: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 Redmayne Bentley  – 15 mins</a:t>
            </a:r>
          </a:p>
          <a:p>
            <a:pPr marL="12700"/>
            <a:endParaRPr lang="en-GB" sz="1000" dirty="0">
              <a:solidFill>
                <a:srgbClr val="5C5C5B"/>
              </a:solidFill>
              <a:latin typeface="Georgia" panose="02040502050405020303" pitchFamily="18" charset="0"/>
              <a:cs typeface="JohnstonITC-Medium"/>
            </a:endParaRPr>
          </a:p>
          <a:p>
            <a:pPr marL="12700"/>
            <a:r>
              <a:rPr lang="en-GB" b="1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Questions from All</a:t>
            </a:r>
          </a:p>
          <a:p>
            <a:pPr marL="12700"/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Fielded by Redmayne Bentley </a:t>
            </a:r>
            <a:r>
              <a:rPr lang="sv-SE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Investment Analyst Saul Fulda &amp; Alli Hunter, Independent Financial Adviser at Walker Dunnett </a:t>
            </a: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– 10 mins</a:t>
            </a:r>
          </a:p>
          <a:p>
            <a:pPr marL="12700"/>
            <a:endParaRPr lang="en-GB" sz="1000" dirty="0">
              <a:solidFill>
                <a:srgbClr val="5C5C5B"/>
              </a:solidFill>
              <a:latin typeface="Georgia" panose="02040502050405020303" pitchFamily="18" charset="0"/>
              <a:cs typeface="JohnstonITC-Medium"/>
            </a:endParaRPr>
          </a:p>
          <a:p>
            <a:pPr marL="12700"/>
            <a:r>
              <a:rPr lang="en-GB" b="1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Close - 2.30pm</a:t>
            </a:r>
          </a:p>
          <a:p>
            <a:pPr marL="12700"/>
            <a:endParaRPr lang="en-GB" dirty="0">
              <a:solidFill>
                <a:srgbClr val="5C5C5B"/>
              </a:solidFill>
              <a:latin typeface="Georgia" panose="02040502050405020303" pitchFamily="18" charset="0"/>
              <a:cs typeface="JohnstonITC-Medium"/>
            </a:endParaRPr>
          </a:p>
          <a:p>
            <a:pPr marL="12700">
              <a:spcBef>
                <a:spcPts val="600"/>
              </a:spcBef>
            </a:pPr>
            <a:r>
              <a:rPr lang="en-GB" b="1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Housekeeping</a:t>
            </a:r>
          </a:p>
          <a:p>
            <a:pPr marL="12700"/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All participants will remain on mute for the duration of the seminar. Please ask questions using the chat function. The seminar will be recorded.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999" y="752680"/>
            <a:ext cx="7200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32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36140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1999" y="1729177"/>
            <a:ext cx="7200000" cy="666778"/>
          </a:xfrm>
          <a:prstGeom prst="rect">
            <a:avLst/>
          </a:prstGeom>
          <a:noFill/>
        </p:spPr>
        <p:txBody>
          <a:bodyPr wrap="square" lIns="0" tIns="0" rIns="0" bIns="0" numCol="1" rtlCol="0">
            <a:noAutofit/>
          </a:bodyPr>
          <a:lstStyle/>
          <a:p>
            <a:pPr marL="12700">
              <a:spcBef>
                <a:spcPts val="100"/>
              </a:spcBef>
            </a:pPr>
            <a:r>
              <a:rPr lang="en-GB" dirty="0">
                <a:solidFill>
                  <a:srgbClr val="5C5C5B"/>
                </a:solidFill>
                <a:latin typeface="Georgia" panose="02040502050405020303" pitchFamily="18" charset="0"/>
                <a:cs typeface="JohnstonITC-Medium"/>
              </a:rPr>
              <a:t>Coronavirus and its impact on global economies.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999" y="752680"/>
            <a:ext cx="72000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32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Resilience is Key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6A3CE8F-0C93-4A69-BD4E-AE70CAB397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985" y="2634143"/>
            <a:ext cx="7830029" cy="264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64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31B4B8-7F40-47D0-9BD2-DE4DD784466C}"/>
              </a:ext>
            </a:extLst>
          </p:cNvPr>
          <p:cNvSpPr txBox="1"/>
          <p:nvPr/>
        </p:nvSpPr>
        <p:spPr>
          <a:xfrm>
            <a:off x="611999" y="361026"/>
            <a:ext cx="568937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en-US" sz="32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Performance of Major Indices </a:t>
            </a:r>
          </a:p>
          <a:p>
            <a:r>
              <a:rPr lang="en-GB" altLang="en-US" sz="20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(Since 1st January 2020 to date)</a:t>
            </a:r>
          </a:p>
        </p:txBody>
      </p:sp>
      <p:pic>
        <p:nvPicPr>
          <p:cNvPr id="1026" name="31753A8B-95EC-4F0D-BD20-EAF9895E5908" descr="4F281D49-07A6-44FE-A94F-F2EEF8CE8E99@Home">
            <a:extLst>
              <a:ext uri="{FF2B5EF4-FFF2-40B4-BE49-F238E27FC236}">
                <a16:creationId xmlns:a16="http://schemas.microsoft.com/office/drawing/2014/main" id="{C90593C0-34EB-4384-B187-26D5D139B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16" y="1384864"/>
            <a:ext cx="8045568" cy="458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421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8A61C8-50ED-4B98-B9CB-DF28C3497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1524000"/>
            <a:ext cx="3810000" cy="381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40C20E-87AA-4BD8-BE8B-694D409503BB}"/>
              </a:ext>
            </a:extLst>
          </p:cNvPr>
          <p:cNvSpPr txBox="1"/>
          <p:nvPr/>
        </p:nvSpPr>
        <p:spPr>
          <a:xfrm>
            <a:off x="611999" y="752680"/>
            <a:ext cx="5318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32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Summer time reading!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78E3E3-7CE6-4E02-9893-522943E538C1}"/>
              </a:ext>
            </a:extLst>
          </p:cNvPr>
          <p:cNvSpPr txBox="1"/>
          <p:nvPr/>
        </p:nvSpPr>
        <p:spPr>
          <a:xfrm>
            <a:off x="6300132" y="2265028"/>
            <a:ext cx="177846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i="1" dirty="0">
                <a:latin typeface="Georgia" charset="0"/>
                <a:ea typeface="Georgia" charset="0"/>
                <a:cs typeface="Georgia" charset="0"/>
              </a:rPr>
              <a:t>‘An assault on both ignorance and pessimism’</a:t>
            </a:r>
          </a:p>
          <a:p>
            <a:endParaRPr lang="en-GB" altLang="en-US" i="1" dirty="0">
              <a:latin typeface="Georgia" charset="0"/>
              <a:ea typeface="Georgia" charset="0"/>
              <a:cs typeface="Georgia" charset="0"/>
            </a:endParaRPr>
          </a:p>
          <a:p>
            <a:r>
              <a:rPr lang="en-GB" altLang="en-US" dirty="0">
                <a:latin typeface="Georgia" charset="0"/>
                <a:ea typeface="Georgia" charset="0"/>
                <a:cs typeface="Georgia" charset="0"/>
              </a:rPr>
              <a:t>THE TIMES</a:t>
            </a: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41218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6F7825-3CB1-4E81-956B-4C8434338D0F}"/>
              </a:ext>
            </a:extLst>
          </p:cNvPr>
          <p:cNvSpPr txBox="1"/>
          <p:nvPr/>
        </p:nvSpPr>
        <p:spPr>
          <a:xfrm>
            <a:off x="634426" y="121119"/>
            <a:ext cx="63241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F7A933"/>
                </a:solidFill>
                <a:latin typeface="Georgia" panose="02040502050405020303" pitchFamily="18" charset="0"/>
              </a:rPr>
              <a:t>Total wealth created by All Listed </a:t>
            </a:r>
          </a:p>
          <a:p>
            <a:r>
              <a:rPr lang="en-GB" sz="3200" dirty="0">
                <a:solidFill>
                  <a:srgbClr val="F7A933"/>
                </a:solidFill>
                <a:latin typeface="Georgia" panose="02040502050405020303" pitchFamily="18" charset="0"/>
              </a:rPr>
              <a:t>Global Stocks: 1990-2018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D3E90B-08CC-48CA-AF66-469F693FEAC0}"/>
              </a:ext>
            </a:extLst>
          </p:cNvPr>
          <p:cNvSpPr txBox="1"/>
          <p:nvPr/>
        </p:nvSpPr>
        <p:spPr>
          <a:xfrm>
            <a:off x="1878698" y="1346918"/>
            <a:ext cx="2123723" cy="2911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92" spc="111" dirty="0">
                <a:solidFill>
                  <a:srgbClr val="4A4A49"/>
                </a:solidFill>
                <a:latin typeface="+mj-lt"/>
              </a:rPr>
              <a:t>NUMBER OF COMPANIES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A7F653-E775-4884-AE84-3A6B4DC18891}"/>
              </a:ext>
            </a:extLst>
          </p:cNvPr>
          <p:cNvSpPr txBox="1"/>
          <p:nvPr/>
        </p:nvSpPr>
        <p:spPr>
          <a:xfrm>
            <a:off x="773460" y="1693522"/>
            <a:ext cx="1197764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dirty="0">
                <a:solidFill>
                  <a:srgbClr val="4A4A49"/>
                </a:solidFill>
                <a:latin typeface="Georgia" panose="02040502050405020303" pitchFamily="18" charset="0"/>
              </a:rPr>
              <a:t>60,289 companies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6C6D9A8-E159-41D8-87DC-271BE5D2427A}"/>
              </a:ext>
            </a:extLst>
          </p:cNvPr>
          <p:cNvSpPr txBox="1"/>
          <p:nvPr/>
        </p:nvSpPr>
        <p:spPr>
          <a:xfrm>
            <a:off x="2431719" y="1688529"/>
            <a:ext cx="1016625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dirty="0">
                <a:solidFill>
                  <a:srgbClr val="4A4A49"/>
                </a:solidFill>
                <a:latin typeface="Georgia" panose="02040502050405020303" pitchFamily="18" charset="0"/>
              </a:rPr>
              <a:t>482 companies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F1B76F-23C9-4C36-8366-B5E37C566CE4}"/>
              </a:ext>
            </a:extLst>
          </p:cNvPr>
          <p:cNvSpPr txBox="1"/>
          <p:nvPr/>
        </p:nvSpPr>
        <p:spPr>
          <a:xfrm>
            <a:off x="4052521" y="1688529"/>
            <a:ext cx="1023037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dirty="0">
                <a:solidFill>
                  <a:srgbClr val="4A4A49"/>
                </a:solidFill>
                <a:latin typeface="Georgia" panose="02040502050405020303" pitchFamily="18" charset="0"/>
              </a:rPr>
              <a:t>208 companies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AADF8D-CC60-4141-97E2-41FA6CE1AE13}"/>
              </a:ext>
            </a:extLst>
          </p:cNvPr>
          <p:cNvSpPr txBox="1"/>
          <p:nvPr/>
        </p:nvSpPr>
        <p:spPr>
          <a:xfrm>
            <a:off x="5516633" y="1692012"/>
            <a:ext cx="978153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dirty="0">
                <a:solidFill>
                  <a:srgbClr val="4A4A49"/>
                </a:solidFill>
                <a:latin typeface="Georgia" panose="02040502050405020303" pitchFamily="18" charset="0"/>
              </a:rPr>
              <a:t>121 companies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A85B66E-0521-4B8A-8AC8-5463FE7A39EF}"/>
              </a:ext>
            </a:extLst>
          </p:cNvPr>
          <p:cNvSpPr/>
          <p:nvPr/>
        </p:nvSpPr>
        <p:spPr>
          <a:xfrm>
            <a:off x="557264" y="2012836"/>
            <a:ext cx="1462154" cy="1462154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B6D8E07-FAFF-485E-AD3C-19642398FA20}"/>
              </a:ext>
            </a:extLst>
          </p:cNvPr>
          <p:cNvCxnSpPr/>
          <p:nvPr/>
        </p:nvCxnSpPr>
        <p:spPr>
          <a:xfrm>
            <a:off x="1278919" y="3567283"/>
            <a:ext cx="0" cy="332978"/>
          </a:xfrm>
          <a:prstGeom prst="straightConnector1">
            <a:avLst/>
          </a:prstGeom>
          <a:ln>
            <a:solidFill>
              <a:srgbClr val="F7A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8ED359F0-A781-4581-8008-D773B56C0485}"/>
              </a:ext>
            </a:extLst>
          </p:cNvPr>
          <p:cNvSpPr/>
          <p:nvPr/>
        </p:nvSpPr>
        <p:spPr>
          <a:xfrm>
            <a:off x="1255110" y="4046131"/>
            <a:ext cx="33231" cy="33231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A0B50F7-9834-43D5-BDE5-9BA963E5B467}"/>
              </a:ext>
            </a:extLst>
          </p:cNvPr>
          <p:cNvSpPr/>
          <p:nvPr/>
        </p:nvSpPr>
        <p:spPr>
          <a:xfrm>
            <a:off x="2833790" y="1998806"/>
            <a:ext cx="99692" cy="99692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D370692-9C9C-4B66-869A-9A8DC66FC818}"/>
              </a:ext>
            </a:extLst>
          </p:cNvPr>
          <p:cNvCxnSpPr>
            <a:cxnSpLocks/>
          </p:cNvCxnSpPr>
          <p:nvPr/>
        </p:nvCxnSpPr>
        <p:spPr>
          <a:xfrm>
            <a:off x="2875909" y="2172158"/>
            <a:ext cx="0" cy="1894154"/>
          </a:xfrm>
          <a:prstGeom prst="straightConnector1">
            <a:avLst/>
          </a:prstGeom>
          <a:ln>
            <a:solidFill>
              <a:srgbClr val="F7A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4918165F-75F9-492F-A528-EF13D945FF66}"/>
              </a:ext>
            </a:extLst>
          </p:cNvPr>
          <p:cNvSpPr/>
          <p:nvPr/>
        </p:nvSpPr>
        <p:spPr>
          <a:xfrm>
            <a:off x="2717482" y="4165379"/>
            <a:ext cx="332308" cy="332308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A4988BC-AD87-426D-9B4E-EB4B0B87A324}"/>
              </a:ext>
            </a:extLst>
          </p:cNvPr>
          <p:cNvSpPr/>
          <p:nvPr/>
        </p:nvSpPr>
        <p:spPr>
          <a:xfrm>
            <a:off x="4385205" y="4165379"/>
            <a:ext cx="332308" cy="332308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8F9A8ECE-45AA-43A9-B803-1612DDA54BFC}"/>
              </a:ext>
            </a:extLst>
          </p:cNvPr>
          <p:cNvSpPr/>
          <p:nvPr/>
        </p:nvSpPr>
        <p:spPr>
          <a:xfrm>
            <a:off x="4524753" y="1982191"/>
            <a:ext cx="66462" cy="66462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B63A13B-4493-4AB3-BFC8-5C80CED5F075}"/>
              </a:ext>
            </a:extLst>
          </p:cNvPr>
          <p:cNvSpPr/>
          <p:nvPr/>
        </p:nvSpPr>
        <p:spPr>
          <a:xfrm>
            <a:off x="5983285" y="1979605"/>
            <a:ext cx="33231" cy="33231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585E967-810D-414F-B7D5-9B445A0C182A}"/>
              </a:ext>
            </a:extLst>
          </p:cNvPr>
          <p:cNvCxnSpPr>
            <a:cxnSpLocks/>
          </p:cNvCxnSpPr>
          <p:nvPr/>
        </p:nvCxnSpPr>
        <p:spPr>
          <a:xfrm>
            <a:off x="4551359" y="2149894"/>
            <a:ext cx="0" cy="1894154"/>
          </a:xfrm>
          <a:prstGeom prst="straightConnector1">
            <a:avLst/>
          </a:prstGeom>
          <a:ln>
            <a:solidFill>
              <a:srgbClr val="F7A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39391B4-ECAF-48ED-8F7A-74FCA2D0838C}"/>
              </a:ext>
            </a:extLst>
          </p:cNvPr>
          <p:cNvCxnSpPr>
            <a:cxnSpLocks/>
          </p:cNvCxnSpPr>
          <p:nvPr/>
        </p:nvCxnSpPr>
        <p:spPr>
          <a:xfrm>
            <a:off x="5999901" y="2098498"/>
            <a:ext cx="0" cy="1528615"/>
          </a:xfrm>
          <a:prstGeom prst="straightConnector1">
            <a:avLst/>
          </a:prstGeom>
          <a:ln>
            <a:solidFill>
              <a:srgbClr val="F7A9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B2D57A7A-3E15-4A1E-B800-A576B1D3C810}"/>
              </a:ext>
            </a:extLst>
          </p:cNvPr>
          <p:cNvSpPr/>
          <p:nvPr/>
        </p:nvSpPr>
        <p:spPr>
          <a:xfrm>
            <a:off x="5654039" y="3799841"/>
            <a:ext cx="697846" cy="697846"/>
          </a:xfrm>
          <a:prstGeom prst="ellipse">
            <a:avLst/>
          </a:prstGeom>
          <a:solidFill>
            <a:srgbClr val="4A4A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FAF30BC-A544-4D54-8C5E-0882FB41669D}"/>
              </a:ext>
            </a:extLst>
          </p:cNvPr>
          <p:cNvSpPr/>
          <p:nvPr/>
        </p:nvSpPr>
        <p:spPr>
          <a:xfrm>
            <a:off x="7077417" y="1872456"/>
            <a:ext cx="1927385" cy="1927385"/>
          </a:xfrm>
          <a:prstGeom prst="ellipse">
            <a:avLst/>
          </a:prstGeom>
          <a:noFill/>
          <a:ln>
            <a:solidFill>
              <a:srgbClr val="F7A933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6EC4855-0E82-41F5-AD90-C4B205128FB2}"/>
              </a:ext>
            </a:extLst>
          </p:cNvPr>
          <p:cNvSpPr/>
          <p:nvPr/>
        </p:nvSpPr>
        <p:spPr>
          <a:xfrm rot="18934440">
            <a:off x="6995550" y="261517"/>
            <a:ext cx="4282422" cy="7408953"/>
          </a:xfrm>
          <a:prstGeom prst="ellipse">
            <a:avLst/>
          </a:prstGeom>
          <a:noFill/>
        </p:spPr>
        <p:txBody>
          <a:bodyPr spcFirstLastPara="1" wrap="square" lIns="84406" tIns="42203" rIns="84406" bIns="42203" numCol="1">
            <a:prstTxWarp prst="textArchUp">
              <a:avLst>
                <a:gd name="adj" fmla="val 8377642"/>
              </a:avLst>
            </a:prstTxWarp>
            <a:spAutoFit/>
          </a:bodyPr>
          <a:lstStyle/>
          <a:p>
            <a:pPr algn="ctr"/>
            <a:r>
              <a:rPr lang="en-US" sz="1108" spc="111" dirty="0">
                <a:ln w="0"/>
                <a:latin typeface="+mj-lt"/>
              </a:rPr>
              <a:t>DIFFERENT TYPES OF GROWTH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99D36BB-23AE-45E6-8DCC-B3F8230244D0}"/>
              </a:ext>
            </a:extLst>
          </p:cNvPr>
          <p:cNvSpPr txBox="1"/>
          <p:nvPr/>
        </p:nvSpPr>
        <p:spPr>
          <a:xfrm>
            <a:off x="7695155" y="2227571"/>
            <a:ext cx="1019831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Amazon.com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D53792F-CDBA-4290-9E95-E7B80B3AD585}"/>
              </a:ext>
            </a:extLst>
          </p:cNvPr>
          <p:cNvSpPr txBox="1"/>
          <p:nvPr/>
        </p:nvSpPr>
        <p:spPr>
          <a:xfrm>
            <a:off x="7164870" y="2476799"/>
            <a:ext cx="556563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Apple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3EF08BA-87C3-45D1-A641-EF60A88279E4}"/>
              </a:ext>
            </a:extLst>
          </p:cNvPr>
          <p:cNvSpPr txBox="1"/>
          <p:nvPr/>
        </p:nvSpPr>
        <p:spPr>
          <a:xfrm>
            <a:off x="8115275" y="2563193"/>
            <a:ext cx="806631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Coca Cola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8A72BAE-70CF-4F84-951C-9E3BFCBE0C58}"/>
              </a:ext>
            </a:extLst>
          </p:cNvPr>
          <p:cNvSpPr txBox="1"/>
          <p:nvPr/>
        </p:nvSpPr>
        <p:spPr>
          <a:xfrm>
            <a:off x="7319882" y="2819869"/>
            <a:ext cx="460382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Visa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487241-45B0-411A-8292-C29260170837}"/>
              </a:ext>
            </a:extLst>
          </p:cNvPr>
          <p:cNvSpPr txBox="1"/>
          <p:nvPr/>
        </p:nvSpPr>
        <p:spPr>
          <a:xfrm>
            <a:off x="8090906" y="2902069"/>
            <a:ext cx="585417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Exxon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FC6650-03A5-40A7-9D5C-406897B330EA}"/>
              </a:ext>
            </a:extLst>
          </p:cNvPr>
          <p:cNvSpPr txBox="1"/>
          <p:nvPr/>
        </p:nvSpPr>
        <p:spPr>
          <a:xfrm>
            <a:off x="7481574" y="3170681"/>
            <a:ext cx="877163" cy="2414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69" b="1" dirty="0">
                <a:solidFill>
                  <a:srgbClr val="4A4A49"/>
                </a:solidFill>
                <a:latin typeface="Georgia" panose="02040502050405020303" pitchFamily="18" charset="0"/>
              </a:rPr>
              <a:t>JP Morgan</a:t>
            </a:r>
          </a:p>
        </p:txBody>
      </p:sp>
      <p:sp>
        <p:nvSpPr>
          <p:cNvPr id="38" name="Left Bracket 37">
            <a:extLst>
              <a:ext uri="{FF2B5EF4-FFF2-40B4-BE49-F238E27FC236}">
                <a16:creationId xmlns:a16="http://schemas.microsoft.com/office/drawing/2014/main" id="{7DE3F1C8-46F4-43C8-8222-05B4FF05585F}"/>
              </a:ext>
            </a:extLst>
          </p:cNvPr>
          <p:cNvSpPr/>
          <p:nvPr/>
        </p:nvSpPr>
        <p:spPr>
          <a:xfrm rot="5400000">
            <a:off x="3512836" y="-1226948"/>
            <a:ext cx="200269" cy="5949730"/>
          </a:xfrm>
          <a:prstGeom prst="leftBracket">
            <a:avLst/>
          </a:prstGeom>
          <a:ln>
            <a:solidFill>
              <a:srgbClr val="F7A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39" name="Left Bracket 38">
            <a:extLst>
              <a:ext uri="{FF2B5EF4-FFF2-40B4-BE49-F238E27FC236}">
                <a16:creationId xmlns:a16="http://schemas.microsoft.com/office/drawing/2014/main" id="{FD0D41A3-0B32-49A9-91A1-4C859B2ACEC4}"/>
              </a:ext>
            </a:extLst>
          </p:cNvPr>
          <p:cNvSpPr/>
          <p:nvPr/>
        </p:nvSpPr>
        <p:spPr>
          <a:xfrm rot="16200000">
            <a:off x="3536414" y="1908476"/>
            <a:ext cx="200269" cy="5949730"/>
          </a:xfrm>
          <a:prstGeom prst="leftBracket">
            <a:avLst/>
          </a:prstGeom>
          <a:ln>
            <a:solidFill>
              <a:srgbClr val="F7A9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662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B5F345C-FB86-4E8C-8D47-E72E169247E2}"/>
              </a:ext>
            </a:extLst>
          </p:cNvPr>
          <p:cNvSpPr txBox="1"/>
          <p:nvPr/>
        </p:nvSpPr>
        <p:spPr>
          <a:xfrm>
            <a:off x="638105" y="4125898"/>
            <a:ext cx="1343627" cy="83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9" dirty="0">
                <a:solidFill>
                  <a:srgbClr val="4A4A49"/>
                </a:solidFill>
                <a:latin typeface="Georgia" panose="02040502050405020303" pitchFamily="18" charset="0"/>
              </a:rPr>
              <a:t>The net collective contribution of 60,289 firms was the same as a one-month treasury bill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E1B71DC-0C84-4397-B448-FA816F773237}"/>
              </a:ext>
            </a:extLst>
          </p:cNvPr>
          <p:cNvSpPr txBox="1"/>
          <p:nvPr/>
        </p:nvSpPr>
        <p:spPr>
          <a:xfrm>
            <a:off x="2648727" y="4217893"/>
            <a:ext cx="632222" cy="205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38" dirty="0">
                <a:solidFill>
                  <a:schemeClr val="bg1"/>
                </a:solidFill>
                <a:latin typeface="Georgia" panose="02040502050405020303" pitchFamily="18" charset="0"/>
              </a:rPr>
              <a:t>$11.2tn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6907798-19C8-4245-8377-A5D2494D3551}"/>
              </a:ext>
            </a:extLst>
          </p:cNvPr>
          <p:cNvSpPr txBox="1"/>
          <p:nvPr/>
        </p:nvSpPr>
        <p:spPr>
          <a:xfrm>
            <a:off x="4309971" y="4230132"/>
            <a:ext cx="632222" cy="205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38" dirty="0">
                <a:solidFill>
                  <a:schemeClr val="bg1"/>
                </a:solidFill>
                <a:latin typeface="Georgia" panose="02040502050405020303" pitchFamily="18" charset="0"/>
              </a:rPr>
              <a:t>$11.2tn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2C84DF-47D4-4121-B394-D816EAFD2E8F}"/>
              </a:ext>
            </a:extLst>
          </p:cNvPr>
          <p:cNvSpPr txBox="1"/>
          <p:nvPr/>
        </p:nvSpPr>
        <p:spPr>
          <a:xfrm>
            <a:off x="5719663" y="4031260"/>
            <a:ext cx="632222" cy="2058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38" dirty="0">
                <a:solidFill>
                  <a:schemeClr val="bg1"/>
                </a:solidFill>
                <a:latin typeface="Georgia" panose="02040502050405020303" pitchFamily="18" charset="0"/>
              </a:rPr>
              <a:t>$22.3tn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661CA21-A511-4E84-9815-703C7BF3E4CC}"/>
              </a:ext>
            </a:extLst>
          </p:cNvPr>
          <p:cNvCxnSpPr>
            <a:cxnSpLocks/>
            <a:stCxn id="25" idx="4"/>
          </p:cNvCxnSpPr>
          <p:nvPr/>
        </p:nvCxnSpPr>
        <p:spPr>
          <a:xfrm>
            <a:off x="8041110" y="3799840"/>
            <a:ext cx="0" cy="332308"/>
          </a:xfrm>
          <a:prstGeom prst="line">
            <a:avLst/>
          </a:prstGeom>
          <a:ln>
            <a:solidFill>
              <a:srgbClr val="F7A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41D2C2E-5A52-48FC-B7DE-E3826B5540AF}"/>
              </a:ext>
            </a:extLst>
          </p:cNvPr>
          <p:cNvCxnSpPr>
            <a:cxnSpLocks/>
            <a:endCxn id="43" idx="3"/>
          </p:cNvCxnSpPr>
          <p:nvPr/>
        </p:nvCxnSpPr>
        <p:spPr>
          <a:xfrm flipH="1">
            <a:off x="6351885" y="4130696"/>
            <a:ext cx="1689226" cy="3509"/>
          </a:xfrm>
          <a:prstGeom prst="line">
            <a:avLst/>
          </a:prstGeom>
          <a:ln>
            <a:solidFill>
              <a:srgbClr val="F7A9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6CE0401-F6D0-46BC-84A3-870C85B7E7E8}"/>
              </a:ext>
            </a:extLst>
          </p:cNvPr>
          <p:cNvSpPr txBox="1"/>
          <p:nvPr/>
        </p:nvSpPr>
        <p:spPr>
          <a:xfrm>
            <a:off x="117724" y="5042708"/>
            <a:ext cx="8960133" cy="944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23" dirty="0">
                <a:solidFill>
                  <a:srgbClr val="4A4A49"/>
                </a:solidFill>
                <a:latin typeface="Georgia" panose="02040502050405020303" pitchFamily="18" charset="0"/>
              </a:rPr>
              <a:t>Source: Baillie Gifford</a:t>
            </a:r>
            <a:br>
              <a:rPr lang="en-GB" sz="923" dirty="0">
                <a:solidFill>
                  <a:srgbClr val="4A4A49"/>
                </a:solidFill>
                <a:latin typeface="Georgia" panose="02040502050405020303" pitchFamily="18" charset="0"/>
              </a:rPr>
            </a:br>
            <a:r>
              <a:rPr lang="en-GB" sz="923" dirty="0" err="1">
                <a:solidFill>
                  <a:srgbClr val="4A4A49"/>
                </a:solidFill>
                <a:latin typeface="Georgia" panose="02040502050405020303" pitchFamily="18" charset="0"/>
              </a:rPr>
              <a:t>Bessembinder</a:t>
            </a:r>
            <a:r>
              <a:rPr lang="en-GB" sz="923" dirty="0">
                <a:solidFill>
                  <a:srgbClr val="4A4A49"/>
                </a:solidFill>
                <a:latin typeface="Georgia" panose="02040502050405020303" pitchFamily="18" charset="0"/>
              </a:rPr>
              <a:t>, H., Cheng, TF., Choi G. and John Wei, K.C. Do Global Stocks Outperform Treasury Bills? (July, 2019). The first author acknowledges financial support from Baillie Gifford &amp; Co. The data includes 61,981 CRSP common stocks from January 1990 to December 2018. In cases where stocks list or delist within a calendar period the return is computed for the portion of the period where data is available. Due to dual share classes; dollar wealth is assessed at the company level. Beyond the best-performing 811 firms, an additional 23,094 firms (37.8%) of stocks created positive wealth over their lifetimes. The wealth creation of these stocks was just offset by the wealth destruction of the remaining 37,195 (60.9% of total) firms, so that the top 811 firms created the same wealth as the overall market.</a:t>
            </a:r>
          </a:p>
        </p:txBody>
      </p:sp>
    </p:spTree>
    <p:extLst>
      <p:ext uri="{BB962C8B-B14F-4D97-AF65-F5344CB8AC3E}">
        <p14:creationId xmlns:p14="http://schemas.microsoft.com/office/powerpoint/2010/main" val="369584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999" y="752680"/>
            <a:ext cx="7713466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32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United Nation Sustainability Goals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1C8D452-2C0F-485B-BC44-39EC69A674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9625" y="1666695"/>
            <a:ext cx="6744749" cy="429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490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999" y="752680"/>
            <a:ext cx="746520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altLang="en-US" sz="3200" dirty="0">
                <a:solidFill>
                  <a:srgbClr val="F7A933"/>
                </a:solidFill>
                <a:latin typeface="Georgia" charset="0"/>
                <a:ea typeface="Georgia" charset="0"/>
                <a:cs typeface="Georgia" charset="0"/>
              </a:rPr>
              <a:t>Risk Warning</a:t>
            </a: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C386B6EC-EBB4-4606-B902-7174506D8491}"/>
              </a:ext>
            </a:extLst>
          </p:cNvPr>
          <p:cNvSpPr txBox="1"/>
          <p:nvPr/>
        </p:nvSpPr>
        <p:spPr>
          <a:xfrm>
            <a:off x="612000" y="1882718"/>
            <a:ext cx="7793770" cy="3598065"/>
          </a:xfrm>
          <a:prstGeom prst="rect">
            <a:avLst/>
          </a:prstGeom>
        </p:spPr>
        <p:txBody>
          <a:bodyPr vert="horz" wrap="square" lIns="0" tIns="12347" rIns="0" bIns="0" rtlCol="0">
            <a:spAutoFit/>
          </a:bodyPr>
          <a:lstStyle/>
          <a:p>
            <a:pPr marL="12347" marR="4939">
              <a:spcBef>
                <a:spcPts val="1361"/>
              </a:spcBef>
            </a:pPr>
            <a:r>
              <a:rPr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This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document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is only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for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intended recipient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and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should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not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be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transmitted </a:t>
            </a:r>
            <a:r>
              <a:rPr spc="-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to,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or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relied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upon, by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any </a:t>
            </a:r>
            <a:r>
              <a:rPr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third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party. Investments and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income </a:t>
            </a:r>
            <a:r>
              <a:rPr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arising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from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them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can fall in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value and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you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may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get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back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less </a:t>
            </a:r>
            <a:r>
              <a:rPr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than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you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invested.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Past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performance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and forecasts </a:t>
            </a:r>
            <a:r>
              <a:rPr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are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not </a:t>
            </a:r>
            <a:r>
              <a:rPr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reliable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indicators </a:t>
            </a:r>
            <a:r>
              <a:rPr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of  </a:t>
            </a:r>
            <a:r>
              <a:rPr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future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results and</a:t>
            </a:r>
            <a:r>
              <a:rPr spc="-24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 </a:t>
            </a:r>
            <a:r>
              <a:rPr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performance.</a:t>
            </a:r>
            <a:endParaRPr lang="en-GB" spc="5" dirty="0">
              <a:solidFill>
                <a:srgbClr val="4C4D4F"/>
              </a:solidFill>
              <a:latin typeface="Georgia" panose="02040502050405020303" pitchFamily="18" charset="0"/>
              <a:cs typeface="Plantin"/>
            </a:endParaRPr>
          </a:p>
          <a:p>
            <a:pPr marL="12347" marR="4939">
              <a:spcBef>
                <a:spcPts val="1361"/>
              </a:spcBef>
            </a:pPr>
            <a:endParaRPr lang="en-GB" spc="5" dirty="0">
              <a:solidFill>
                <a:srgbClr val="4C4D4F"/>
              </a:solidFill>
              <a:latin typeface="Georgia" panose="02040502050405020303" pitchFamily="18" charset="0"/>
              <a:cs typeface="Plantin"/>
            </a:endParaRPr>
          </a:p>
          <a:p>
            <a:pPr marL="12347" marR="4939">
              <a:spcBef>
                <a:spcPts val="1361"/>
              </a:spcBef>
            </a:pP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contents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and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weightings </a:t>
            </a:r>
            <a:r>
              <a:rPr lang="en-GB"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within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illustrations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may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be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subject </a:t>
            </a:r>
            <a:r>
              <a:rPr lang="en-GB"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to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change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or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substitution depending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upon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market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conditions.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Redmayne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Bentley has taken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every </a:t>
            </a:r>
            <a:r>
              <a:rPr lang="en-GB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step </a:t>
            </a:r>
            <a:r>
              <a:rPr lang="en-GB"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to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ensure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 accuracy </a:t>
            </a:r>
            <a:r>
              <a:rPr lang="en-GB"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of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the information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and statistics </a:t>
            </a:r>
            <a:r>
              <a:rPr lang="en-GB" spc="10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in </a:t>
            </a:r>
            <a:r>
              <a:rPr lang="en-GB" spc="1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this</a:t>
            </a:r>
            <a:r>
              <a:rPr lang="en-GB" spc="-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 </a:t>
            </a:r>
            <a:r>
              <a:rPr lang="en-GB" spc="5" dirty="0">
                <a:solidFill>
                  <a:srgbClr val="4C4D4F"/>
                </a:solidFill>
                <a:latin typeface="Georgia" panose="02040502050405020303" pitchFamily="18" charset="0"/>
                <a:cs typeface="Plantin"/>
              </a:rPr>
              <a:t>presentation.</a:t>
            </a:r>
            <a:endParaRPr lang="en-GB" dirty="0">
              <a:solidFill>
                <a:srgbClr val="4C4D4F"/>
              </a:solidFill>
              <a:latin typeface="Georgia" panose="02040502050405020303" pitchFamily="18" charset="0"/>
              <a:cs typeface="Plantin"/>
            </a:endParaRPr>
          </a:p>
          <a:p>
            <a:pPr marL="12347" marR="4939">
              <a:spcBef>
                <a:spcPts val="1361"/>
              </a:spcBef>
            </a:pPr>
            <a:endParaRPr dirty="0">
              <a:solidFill>
                <a:srgbClr val="4C4D4F"/>
              </a:solidFill>
              <a:latin typeface="Georgia" panose="02040502050405020303" pitchFamily="18" charset="0"/>
              <a:cs typeface="Plantin"/>
            </a:endParaRPr>
          </a:p>
        </p:txBody>
      </p:sp>
    </p:spTree>
    <p:extLst>
      <p:ext uri="{BB962C8B-B14F-4D97-AF65-F5344CB8AC3E}">
        <p14:creationId xmlns:p14="http://schemas.microsoft.com/office/powerpoint/2010/main" val="54885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2340000"/>
            <a:ext cx="9144000" cy="1120916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000" dirty="0">
                <a:solidFill>
                  <a:srgbClr val="FAB741"/>
                </a:solidFill>
                <a:latin typeface="Georgia" charset="0"/>
                <a:ea typeface="Georgia" charset="0"/>
                <a:cs typeface="Georgia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03395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5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6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4649</TotalTime>
  <Words>591</Words>
  <Application>Microsoft Office PowerPoint</Application>
  <PresentationFormat>On-screen Show (4:3)</PresentationFormat>
  <Paragraphs>73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2_Custom Design</vt:lpstr>
      <vt:lpstr>3_Custom Design</vt:lpstr>
      <vt:lpstr>4_Custom Design</vt:lpstr>
      <vt:lpstr>5_Custom Design</vt:lpstr>
      <vt:lpstr>6_Custom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Sanders</dc:creator>
  <cp:lastModifiedBy>Rhona Carrie</cp:lastModifiedBy>
  <cp:revision>36</cp:revision>
  <cp:lastPrinted>2020-02-10T16:58:39Z</cp:lastPrinted>
  <dcterms:created xsi:type="dcterms:W3CDTF">2020-02-10T14:14:46Z</dcterms:created>
  <dcterms:modified xsi:type="dcterms:W3CDTF">2020-09-08T11:19:02Z</dcterms:modified>
</cp:coreProperties>
</file>